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2"/>
  </p:notesMasterIdLst>
  <p:sldIdLst>
    <p:sldId id="257" r:id="rId3"/>
    <p:sldId id="277" r:id="rId4"/>
    <p:sldId id="259" r:id="rId5"/>
    <p:sldId id="262" r:id="rId6"/>
    <p:sldId id="263" r:id="rId7"/>
    <p:sldId id="267" r:id="rId8"/>
    <p:sldId id="265" r:id="rId9"/>
    <p:sldId id="261" r:id="rId10"/>
    <p:sldId id="276" r:id="rId11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ecursos%20Humanos\Desktop\GRAFICA%20DE%20ACIDENMTES\ACCIDENTES%20E%20INCIDENTES-202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Accidentabilidad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Agosto 2022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 sz="1800" b="1" i="0" u="none" strike="noStrike" baseline="0">
              <a:solidFill>
                <a:srgbClr val="000000"/>
              </a:solidFill>
              <a:latin typeface="Calibri"/>
              <a:cs typeface="Calibri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8264840182648401E-2"/>
          <c:y val="0.49328880441668932"/>
          <c:w val="0.96845163968451642"/>
          <c:h val="0.39153117929224363"/>
        </c:manualLayout>
      </c:layout>
      <c:lineChart>
        <c:grouping val="standard"/>
        <c:varyColors val="0"/>
        <c:ser>
          <c:idx val="1"/>
          <c:order val="0"/>
          <c:tx>
            <c:strRef>
              <c:f>'AGOSTO-  2022  (2)'!$B$38</c:f>
              <c:strCache>
                <c:ptCount val="1"/>
                <c:pt idx="0">
                  <c:v>Días acumulados sin Accidentes</c:v>
                </c:pt>
              </c:strCache>
            </c:strRef>
          </c:tx>
          <c:marker>
            <c:symbol val="square"/>
            <c:size val="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'AGOSTO-  2022  (2)'!$C$36:$N$36</c:f>
              <c:numCache>
                <c:formatCode>mmm\-yy</c:formatCode>
                <c:ptCount val="12"/>
                <c:pt idx="0">
                  <c:v>44440</c:v>
                </c:pt>
                <c:pt idx="1">
                  <c:v>44470</c:v>
                </c:pt>
                <c:pt idx="2">
                  <c:v>44501</c:v>
                </c:pt>
                <c:pt idx="3">
                  <c:v>44531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44682</c:v>
                </c:pt>
                <c:pt idx="9">
                  <c:v>44713</c:v>
                </c:pt>
                <c:pt idx="10">
                  <c:v>44743</c:v>
                </c:pt>
                <c:pt idx="11">
                  <c:v>44774</c:v>
                </c:pt>
              </c:numCache>
            </c:numRef>
          </c:cat>
          <c:val>
            <c:numRef>
              <c:f>'AGOSTO-  2022  (2)'!$C$38:$N$38</c:f>
              <c:numCache>
                <c:formatCode>General</c:formatCode>
                <c:ptCount val="12"/>
                <c:pt idx="0">
                  <c:v>52</c:v>
                </c:pt>
                <c:pt idx="1">
                  <c:v>30</c:v>
                </c:pt>
                <c:pt idx="2">
                  <c:v>60</c:v>
                </c:pt>
                <c:pt idx="3">
                  <c:v>91</c:v>
                </c:pt>
                <c:pt idx="4">
                  <c:v>122</c:v>
                </c:pt>
                <c:pt idx="5">
                  <c:v>150</c:v>
                </c:pt>
                <c:pt idx="6">
                  <c:v>181</c:v>
                </c:pt>
                <c:pt idx="7">
                  <c:v>210</c:v>
                </c:pt>
                <c:pt idx="8">
                  <c:v>32</c:v>
                </c:pt>
                <c:pt idx="9">
                  <c:v>62</c:v>
                </c:pt>
                <c:pt idx="10">
                  <c:v>70</c:v>
                </c:pt>
                <c:pt idx="11">
                  <c:v>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4999416"/>
        <c:axId val="321629424"/>
      </c:lineChart>
      <c:dateAx>
        <c:axId val="274999416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/>
          </a:p>
        </c:txPr>
        <c:crossAx val="321629424"/>
        <c:crosses val="autoZero"/>
        <c:auto val="1"/>
        <c:lblOffset val="100"/>
        <c:baseTimeUnit val="months"/>
      </c:dateAx>
      <c:valAx>
        <c:axId val="32162942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74999416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775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MX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s-MX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r">
              <a:defRPr sz="1300"/>
            </a:lvl1pPr>
          </a:lstStyle>
          <a:p>
            <a:fld id="{CA5FDED3-03FB-49AB-9116-640C42F7978C}" type="datetimeFigureOut">
              <a:rPr lang="es-MX" smtClean="0"/>
              <a:t>12/10/2023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3" tIns="47786" rIns="95573" bIns="47786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</p:spPr>
        <p:txBody>
          <a:bodyPr vert="horz" lIns="95573" tIns="47786" rIns="95573" bIns="47786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r">
              <a:defRPr sz="1300"/>
            </a:lvl1pPr>
          </a:lstStyle>
          <a:p>
            <a:fld id="{FD8C6E1F-3448-499A-9880-95784A8F5CB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355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1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9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0906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C6E1F-3448-499A-9880-95784A8F5CB5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8316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sz="quarter" idx="10"/>
          </p:nvPr>
        </p:nvSpPr>
        <p:spPr>
          <a:xfrm>
            <a:off x="3311691" y="2948947"/>
            <a:ext cx="6144683" cy="960967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779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617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90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790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19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739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53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439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741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758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99723" y="1941961"/>
            <a:ext cx="8058944" cy="1470025"/>
          </a:xfrm>
        </p:spPr>
        <p:txBody>
          <a:bodyPr>
            <a:noAutofit/>
          </a:bodyPr>
          <a:lstStyle>
            <a:lvl1pPr>
              <a:defRPr sz="480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03712" y="400506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12/10/2023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209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4977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354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8265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8530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0783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7846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0674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62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56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27915" y="260648"/>
            <a:ext cx="6965685" cy="1056117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tx1">
                    <a:tint val="75000"/>
                  </a:schemeClr>
                </a:solidFill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43339" y="6372862"/>
            <a:ext cx="2844800" cy="365125"/>
          </a:xfrm>
        </p:spPr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12/10/2023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3119669" y="1412777"/>
            <a:ext cx="9025003" cy="3739191"/>
          </a:xfrm>
        </p:spPr>
        <p:txBody>
          <a:bodyPr>
            <a:normAutofit/>
          </a:bodyPr>
          <a:lstStyle>
            <a:lvl1pPr>
              <a:defRPr sz="32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667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96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2482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20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177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3412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3791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656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7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2082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9296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61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769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02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029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407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611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E3F7-4A7D-4749-89FD-9183C43A4FD9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12/10/2023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3690-0D49-4F49-81C3-36846B032E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7 Grupo"/>
          <p:cNvGrpSpPr/>
          <p:nvPr userDrawn="1"/>
        </p:nvGrpSpPr>
        <p:grpSpPr>
          <a:xfrm>
            <a:off x="0" y="-27384"/>
            <a:ext cx="12192000" cy="6885384"/>
            <a:chOff x="0" y="0"/>
            <a:chExt cx="9144000" cy="5164038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47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333" y="0"/>
              <a:ext cx="7560840" cy="516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logofinal_vertical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68627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12/10/2023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29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 bwMode="auto">
          <a:xfrm rot="10800000">
            <a:off x="47328" y="0"/>
            <a:ext cx="114252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 userDrawn="1"/>
        </p:nvGrpSpPr>
        <p:grpSpPr>
          <a:xfrm rot="10800000">
            <a:off x="-2952" y="-30529"/>
            <a:ext cx="1010387" cy="1494205"/>
            <a:chOff x="7956376" y="3403608"/>
            <a:chExt cx="1224136" cy="1730550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613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703169" y="3656815"/>
              <a:ext cx="173055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"/>
            <p:cNvPicPr>
              <a:picLocks noChangeAspect="1" noChangeArrowheads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88424" y="3925489"/>
              <a:ext cx="722955" cy="68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CuadroTexto 10"/>
          <p:cNvSpPr txBox="1"/>
          <p:nvPr userDrawn="1"/>
        </p:nvSpPr>
        <p:spPr>
          <a:xfrm>
            <a:off x="9744406" y="6486273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b="1" dirty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F-RG 02 Rev. 2.0</a:t>
            </a:r>
            <a:endParaRPr lang="es-MX" sz="1067" b="1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240704" y="6161518"/>
            <a:ext cx="12192000" cy="110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Dekar" panose="02000000000000000000" pitchFamily="50" charset="0"/>
              </a:rPr>
              <a:t>Planta Ciudad </a:t>
            </a:r>
            <a:r>
              <a:rPr lang="es-ES" dirty="0" smtClean="0">
                <a:solidFill>
                  <a:schemeClr val="bg1"/>
                </a:solidFill>
                <a:latin typeface="Dekar" panose="02000000000000000000" pitchFamily="50" charset="0"/>
              </a:rPr>
              <a:t>Guzmán</a:t>
            </a:r>
            <a:endParaRPr lang="es-MX" dirty="0">
              <a:solidFill>
                <a:schemeClr val="bg1"/>
              </a:solidFill>
              <a:latin typeface="Dekar" panose="02000000000000000000" pitchFamily="50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64495" y="4442595"/>
            <a:ext cx="3744416" cy="160075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10-10-2023</a:t>
            </a:r>
            <a:endParaRPr lang="en-US" b="1" kern="1700" spc="133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  <a:p>
            <a:pPr algn="ctr"/>
            <a:endParaRPr lang="en-US" sz="1867" b="1" kern="1700" spc="133" dirty="0">
              <a:solidFill>
                <a:prstClr val="black"/>
              </a:solidFill>
              <a:latin typeface="Dekar" panose="02000000000000000000" pitchFamily="50" charset="0"/>
            </a:endParaRPr>
          </a:p>
          <a:p>
            <a:pPr algn="ctr"/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Con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información </a:t>
            </a:r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del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mes de SEPTIEMBRE 2023</a:t>
            </a:r>
          </a:p>
          <a:p>
            <a:pPr algn="ctr"/>
            <a:endParaRPr lang="es-MX" sz="18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938411" y="2569475"/>
            <a:ext cx="6796585" cy="2080939"/>
          </a:xfrm>
        </p:spPr>
        <p:txBody>
          <a:bodyPr>
            <a:noAutofit/>
          </a:bodyPr>
          <a:lstStyle/>
          <a:p>
            <a:pPr algn="ctr"/>
            <a:r>
              <a:rPr lang="es-ES" sz="4000" dirty="0">
                <a:latin typeface="Dekar" panose="02000000000000000000" pitchFamily="50" charset="0"/>
              </a:rPr>
              <a:t>Reunión de Revisión </a:t>
            </a:r>
            <a:r>
              <a:rPr lang="es-ES" sz="4000" dirty="0" smtClean="0">
                <a:latin typeface="Dekar" panose="02000000000000000000" pitchFamily="50" charset="0"/>
              </a:rPr>
              <a:t>Gerencial </a:t>
            </a:r>
            <a:r>
              <a:rPr lang="es-ES" sz="3200" b="1" dirty="0" smtClean="0">
                <a:latin typeface="Dekar" panose="02000000000000000000" pitchFamily="50" charset="0"/>
              </a:rPr>
              <a:t>SEPTIEMBRE </a:t>
            </a:r>
            <a:r>
              <a:rPr lang="es-ES" sz="4000" dirty="0" smtClean="0">
                <a:latin typeface="Dekar" panose="02000000000000000000" pitchFamily="50" charset="0"/>
              </a:rPr>
              <a:t>2023</a:t>
            </a:r>
          </a:p>
          <a:p>
            <a:pPr algn="ctr"/>
            <a:r>
              <a:rPr lang="es-MX" sz="3200" dirty="0" smtClean="0"/>
              <a:t>RRHH</a:t>
            </a:r>
            <a:endParaRPr lang="es-ES" sz="3200" dirty="0" smtClean="0">
              <a:latin typeface="Dekar" panose="0200000000000000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8401" y="0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dirty="0">
                <a:solidFill>
                  <a:prstClr val="white"/>
                </a:solidFill>
                <a:latin typeface="Dekar" panose="02000000000000000000" pitchFamily="50" charset="0"/>
              </a:rPr>
              <a:t>F-RG 02 Rev. 2.0</a:t>
            </a:r>
            <a:endParaRPr lang="es-MX" sz="10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 txBox="1">
            <a:spLocks/>
          </p:cNvSpPr>
          <p:nvPr/>
        </p:nvSpPr>
        <p:spPr>
          <a:xfrm>
            <a:off x="4015461" y="116508"/>
            <a:ext cx="4807471" cy="982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Accidentabilidad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9027622" y="5034074"/>
            <a:ext cx="28276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8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SE CUMPLIO EL METRICO</a:t>
            </a:r>
            <a:endParaRPr lang="es-ES" altLang="es-MX" sz="18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sp>
        <p:nvSpPr>
          <p:cNvPr id="24" name="Marcador de texto 1"/>
          <p:cNvSpPr txBox="1">
            <a:spLocks/>
          </p:cNvSpPr>
          <p:nvPr/>
        </p:nvSpPr>
        <p:spPr>
          <a:xfrm>
            <a:off x="280509" y="6428821"/>
            <a:ext cx="2592388" cy="30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6" name="3 Gráfico"/>
          <p:cNvGraphicFramePr>
            <a:graphicFrameLocks/>
          </p:cNvGraphicFramePr>
          <p:nvPr>
            <p:extLst/>
          </p:nvPr>
        </p:nvGraphicFramePr>
        <p:xfrm>
          <a:off x="2927350" y="12650788"/>
          <a:ext cx="78486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Box 50"/>
          <p:cNvSpPr txBox="1">
            <a:spLocks noChangeArrowheads="1"/>
          </p:cNvSpPr>
          <p:nvPr/>
        </p:nvSpPr>
        <p:spPr bwMode="auto">
          <a:xfrm>
            <a:off x="8659395" y="4144202"/>
            <a:ext cx="293038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600" b="1" dirty="0">
                <a:solidFill>
                  <a:prstClr val="black"/>
                </a:solidFill>
                <a:latin typeface="Dekar" panose="02000000000000000000" pitchFamily="50" charset="0"/>
              </a:rPr>
              <a:t>&lt; 0</a:t>
            </a:r>
            <a:r>
              <a:rPr lang="es-ES" altLang="es-MX" sz="16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 Accidentes</a:t>
            </a:r>
            <a:endParaRPr lang="es-ES" altLang="es-MX" sz="16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9027622" y="3408218"/>
            <a:ext cx="302820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400" b="1" dirty="0" smtClean="0">
                <a:latin typeface="Dekar" panose="02000000000000000000" pitchFamily="50" charset="0"/>
              </a:rPr>
              <a:t>EN SEPTIEMBRE NO PRESENTARON ACCIDENTES</a:t>
            </a:r>
            <a:endParaRPr lang="es-ES" altLang="es-MX" sz="1400" b="1" dirty="0">
              <a:latin typeface="Dekar" panose="02000000000000000000" pitchFamily="50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279" y="1099261"/>
            <a:ext cx="4034619" cy="9640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04" y="3837815"/>
            <a:ext cx="6547164" cy="229697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97" y="991816"/>
            <a:ext cx="7766234" cy="26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4060055" y="943943"/>
            <a:ext cx="7971906" cy="358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Gráfica</a:t>
            </a:r>
            <a:r>
              <a:rPr kumimoji="0" lang="es-ES" sz="2800" b="1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del cumplimiento de </a:t>
            </a: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Capacitación 2023</a:t>
            </a:r>
            <a:r>
              <a:rPr kumimoji="0" lang="es-ES" sz="4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471354" y="2676185"/>
            <a:ext cx="3945935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1" dirty="0">
                <a:ln w="0"/>
              </a:rPr>
              <a:t>En </a:t>
            </a:r>
            <a:r>
              <a:rPr lang="es-ES" sz="1400" b="1" dirty="0" smtClean="0">
                <a:ln w="0"/>
              </a:rPr>
              <a:t>septiembre </a:t>
            </a:r>
            <a:r>
              <a:rPr lang="es-ES" sz="1400" b="1" dirty="0">
                <a:ln w="0"/>
              </a:rPr>
              <a:t>se </a:t>
            </a:r>
            <a:r>
              <a:rPr lang="es-ES" sz="1400" b="1" dirty="0" smtClean="0">
                <a:ln w="0"/>
              </a:rPr>
              <a:t>llevó </a:t>
            </a:r>
            <a:r>
              <a:rPr lang="es-ES" sz="1400" b="1" dirty="0">
                <a:ln w="0"/>
              </a:rPr>
              <a:t>a cabo </a:t>
            </a:r>
            <a:r>
              <a:rPr lang="es-ES" sz="1400" b="1" dirty="0" smtClean="0">
                <a:ln w="0"/>
              </a:rPr>
              <a:t>el siguiente curso:</a:t>
            </a:r>
            <a:endParaRPr lang="es-ES" sz="1400" b="1" dirty="0">
              <a:ln w="0"/>
            </a:endParaRPr>
          </a:p>
          <a:p>
            <a:pPr algn="ctr"/>
            <a:endParaRPr lang="es-E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s-MX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Conceptos </a:t>
            </a:r>
            <a:r>
              <a:rPr lang="es-MX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básicos </a:t>
            </a:r>
            <a:r>
              <a:rPr lang="es-MX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seguridad en el trabajo </a:t>
            </a:r>
          </a:p>
          <a:p>
            <a:pPr algn="ctr"/>
            <a:endParaRPr lang="es-E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s-MX" sz="1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2000" indent="-285750">
              <a:buFont typeface="Arial" panose="020B0604020202020204" pitchFamily="34" charset="0"/>
              <a:buChar char="•"/>
            </a:pPr>
            <a:endParaRPr lang="es-MX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2000" indent="-285750">
              <a:buFont typeface="Arial" panose="020B0604020202020204" pitchFamily="34" charset="0"/>
              <a:buChar char="•"/>
            </a:pPr>
            <a:endParaRPr lang="es-MX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MX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Marcador de texto 1"/>
          <p:cNvSpPr txBox="1">
            <a:spLocks/>
          </p:cNvSpPr>
          <p:nvPr/>
        </p:nvSpPr>
        <p:spPr>
          <a:xfrm>
            <a:off x="280509" y="6428820"/>
            <a:ext cx="2579069" cy="337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1756774" y="4154408"/>
            <a:ext cx="28276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8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SE CUMPLIO EL METRICO</a:t>
            </a:r>
            <a:endParaRPr lang="es-ES" altLang="es-MX" sz="18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289" y="3338491"/>
            <a:ext cx="6096851" cy="279121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758" y="1963764"/>
            <a:ext cx="5207560" cy="94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6162939" y="287983"/>
            <a:ext cx="488467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707" y="1867984"/>
            <a:ext cx="4759480" cy="3576851"/>
          </a:xfrm>
          <a:prstGeom prst="rect">
            <a:avLst/>
          </a:prstGeom>
        </p:spPr>
      </p:pic>
      <p:pic>
        <p:nvPicPr>
          <p:cNvPr id="4" name="Imagen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48" y="2967909"/>
            <a:ext cx="4333875" cy="3235325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386" y="366025"/>
            <a:ext cx="29210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873730" y="347278"/>
            <a:ext cx="647561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545" y="4388976"/>
            <a:ext cx="8273069" cy="111404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198" y="3153816"/>
            <a:ext cx="4035902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680065" y="278476"/>
            <a:ext cx="735676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r>
              <a:rPr lang="es-E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QUINCENA</a:t>
            </a:r>
            <a:endParaRPr lang="es-ES" sz="36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AutoShape 2" descr="blob:https://web.whatsapp.com/c04aeca0-d061-4077-8a52-4356e6cc4a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7" name="AutoShape 4" descr="blob:https://web.whatsapp.com/8d8ad1ff-329f-4c4d-b3f9-6b5251887ca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57" y="1814420"/>
            <a:ext cx="4728116" cy="3505725"/>
          </a:xfrm>
          <a:prstGeom prst="rect">
            <a:avLst/>
          </a:prstGeom>
        </p:spPr>
      </p:pic>
      <p:pic>
        <p:nvPicPr>
          <p:cNvPr id="12" name="Imagen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26" y="1160247"/>
            <a:ext cx="3216478" cy="2622318"/>
          </a:xfrm>
          <a:prstGeom prst="rect">
            <a:avLst/>
          </a:prstGeom>
        </p:spPr>
      </p:pic>
      <p:pic>
        <p:nvPicPr>
          <p:cNvPr id="13" name="Imagen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730" y="4018005"/>
            <a:ext cx="3943350" cy="25292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783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319847" y="631459"/>
            <a:ext cx="7872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 SEGUNDA  QUINCENA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17" y="3924397"/>
            <a:ext cx="8456267" cy="1358150"/>
          </a:xfrm>
          <a:prstGeom prst="rect">
            <a:avLst/>
          </a:prstGeom>
          <a:noFill/>
        </p:spPr>
      </p:pic>
      <p:pic>
        <p:nvPicPr>
          <p:cNvPr id="4" name="Imagen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374" y="2945707"/>
            <a:ext cx="3973195" cy="767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77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674559" y="656329"/>
            <a:ext cx="725297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CELEBRACIÓN</a:t>
            </a:r>
            <a:r>
              <a:rPr lang="es-E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 CUMPLEAÑOS</a:t>
            </a:r>
            <a:endParaRPr lang="es-E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17" y="1661775"/>
            <a:ext cx="3642187" cy="274924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8728" b="8848"/>
          <a:stretch/>
        </p:blipFill>
        <p:spPr>
          <a:xfrm>
            <a:off x="9558056" y="1971778"/>
            <a:ext cx="2337458" cy="41713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133" y="2803639"/>
            <a:ext cx="3464274" cy="25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-689957" y="12469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-501408" y="-29576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-501408" y="-250044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-349008" y="-28052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-349008" y="-234804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10" name="Subtítulo 1"/>
          <p:cNvSpPr>
            <a:spLocks noGrp="1"/>
          </p:cNvSpPr>
          <p:nvPr>
            <p:ph type="subTitle" idx="1"/>
          </p:nvPr>
        </p:nvSpPr>
        <p:spPr>
          <a:xfrm>
            <a:off x="5594592" y="552376"/>
            <a:ext cx="6509938" cy="694533"/>
          </a:xfrm>
        </p:spPr>
        <p:txBody>
          <a:bodyPr>
            <a:noAutofit/>
          </a:bodyPr>
          <a:lstStyle/>
          <a:p>
            <a:r>
              <a:rPr lang="es-MX" sz="3400" dirty="0" smtClean="0">
                <a:solidFill>
                  <a:schemeClr val="tx1"/>
                </a:solidFill>
              </a:rPr>
              <a:t>BOLETIN MENSUAL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37" y="1765018"/>
            <a:ext cx="5951505" cy="45926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013" y="1765018"/>
            <a:ext cx="5932517" cy="457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21747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REVISION GERENCIAL JULIO 2022</Template>
  <TotalTime>4633</TotalTime>
  <Words>94</Words>
  <Application>Microsoft Office PowerPoint</Application>
  <PresentationFormat>Panorámica</PresentationFormat>
  <Paragraphs>37</Paragraphs>
  <Slides>9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Arial</vt:lpstr>
      <vt:lpstr>Calibri</vt:lpstr>
      <vt:lpstr>Dekar</vt:lpstr>
      <vt:lpstr>Tahoma</vt:lpstr>
      <vt:lpstr>Wingdings</vt:lpstr>
      <vt:lpstr>1_Diseño personalizado</vt:lpstr>
      <vt:lpstr>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149</cp:revision>
  <cp:lastPrinted>2023-10-03T16:38:20Z</cp:lastPrinted>
  <dcterms:created xsi:type="dcterms:W3CDTF">2022-09-02T16:29:25Z</dcterms:created>
  <dcterms:modified xsi:type="dcterms:W3CDTF">2023-10-12T18:27:05Z</dcterms:modified>
</cp:coreProperties>
</file>